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94547515999047"/>
          <c:y val="0.16023958333333335"/>
          <c:w val="0.81704411764705887"/>
          <c:h val="0.7654391203703704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はい(3点）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Sheet1!$A$2:$A$14</c:f>
              <c:strCache>
                <c:ptCount val="13"/>
                <c:pt idx="0">
                  <c:v>Q13</c:v>
                </c:pt>
                <c:pt idx="1">
                  <c:v>Q12</c:v>
                </c:pt>
                <c:pt idx="2">
                  <c:v>Q11</c:v>
                </c:pt>
                <c:pt idx="3">
                  <c:v>Q10</c:v>
                </c:pt>
                <c:pt idx="4">
                  <c:v>Q9</c:v>
                </c:pt>
                <c:pt idx="5">
                  <c:v>Q8</c:v>
                </c:pt>
                <c:pt idx="6">
                  <c:v>Q7</c:v>
                </c:pt>
                <c:pt idx="7">
                  <c:v>Q6</c:v>
                </c:pt>
                <c:pt idx="8">
                  <c:v>Q5</c:v>
                </c:pt>
                <c:pt idx="9">
                  <c:v>Q4</c:v>
                </c:pt>
                <c:pt idx="10">
                  <c:v>Q3</c:v>
                </c:pt>
                <c:pt idx="11">
                  <c:v>Q2</c:v>
                </c:pt>
                <c:pt idx="12">
                  <c:v>Q1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9</c:v>
                </c:pt>
                <c:pt idx="1">
                  <c:v>9</c:v>
                </c:pt>
                <c:pt idx="2">
                  <c:v>10</c:v>
                </c:pt>
                <c:pt idx="3">
                  <c:v>7</c:v>
                </c:pt>
                <c:pt idx="4">
                  <c:v>7</c:v>
                </c:pt>
                <c:pt idx="5">
                  <c:v>3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10</c:v>
                </c:pt>
                <c:pt idx="11">
                  <c:v>8</c:v>
                </c:pt>
                <c:pt idx="1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E0-4A83-B68D-E82260F71EB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どちらでもない(2点)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Sheet1!$A$2:$A$14</c:f>
              <c:strCache>
                <c:ptCount val="13"/>
                <c:pt idx="0">
                  <c:v>Q13</c:v>
                </c:pt>
                <c:pt idx="1">
                  <c:v>Q12</c:v>
                </c:pt>
                <c:pt idx="2">
                  <c:v>Q11</c:v>
                </c:pt>
                <c:pt idx="3">
                  <c:v>Q10</c:v>
                </c:pt>
                <c:pt idx="4">
                  <c:v>Q9</c:v>
                </c:pt>
                <c:pt idx="5">
                  <c:v>Q8</c:v>
                </c:pt>
                <c:pt idx="6">
                  <c:v>Q7</c:v>
                </c:pt>
                <c:pt idx="7">
                  <c:v>Q6</c:v>
                </c:pt>
                <c:pt idx="8">
                  <c:v>Q5</c:v>
                </c:pt>
                <c:pt idx="9">
                  <c:v>Q4</c:v>
                </c:pt>
                <c:pt idx="10">
                  <c:v>Q3</c:v>
                </c:pt>
                <c:pt idx="11">
                  <c:v>Q2</c:v>
                </c:pt>
                <c:pt idx="12">
                  <c:v>Q1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  <c:pt idx="4">
                  <c:v>2</c:v>
                </c:pt>
                <c:pt idx="5">
                  <c:v>6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E0-4A83-B68D-E82260F71EB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いいえ(1点)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Sheet1!$A$2:$A$14</c:f>
              <c:strCache>
                <c:ptCount val="13"/>
                <c:pt idx="0">
                  <c:v>Q13</c:v>
                </c:pt>
                <c:pt idx="1">
                  <c:v>Q12</c:v>
                </c:pt>
                <c:pt idx="2">
                  <c:v>Q11</c:v>
                </c:pt>
                <c:pt idx="3">
                  <c:v>Q10</c:v>
                </c:pt>
                <c:pt idx="4">
                  <c:v>Q9</c:v>
                </c:pt>
                <c:pt idx="5">
                  <c:v>Q8</c:v>
                </c:pt>
                <c:pt idx="6">
                  <c:v>Q7</c:v>
                </c:pt>
                <c:pt idx="7">
                  <c:v>Q6</c:v>
                </c:pt>
                <c:pt idx="8">
                  <c:v>Q5</c:v>
                </c:pt>
                <c:pt idx="9">
                  <c:v>Q4</c:v>
                </c:pt>
                <c:pt idx="10">
                  <c:v>Q3</c:v>
                </c:pt>
                <c:pt idx="11">
                  <c:v>Q2</c:v>
                </c:pt>
                <c:pt idx="12">
                  <c:v>Q1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E0-4A83-B68D-E82260F71EB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83168016"/>
        <c:axId val="583169656"/>
      </c:barChart>
      <c:catAx>
        <c:axId val="583168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3169656"/>
        <c:crosses val="autoZero"/>
        <c:auto val="1"/>
        <c:lblAlgn val="ctr"/>
        <c:lblOffset val="100"/>
        <c:noMultiLvlLbl val="0"/>
      </c:catAx>
      <c:valAx>
        <c:axId val="5831696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3168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5.5017623995590181E-2"/>
          <c:w val="1"/>
          <c:h val="0.123607168679620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6DFE-728E-4DD6-882D-A897519242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93ED-855E-4242-841C-34E709014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7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6DFE-728E-4DD6-882D-A897519242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93ED-855E-4242-841C-34E709014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69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6DFE-728E-4DD6-882D-A897519242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93ED-855E-4242-841C-34E709014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27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6DFE-728E-4DD6-882D-A897519242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93ED-855E-4242-841C-34E709014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2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6DFE-728E-4DD6-882D-A897519242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93ED-855E-4242-841C-34E709014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329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6DFE-728E-4DD6-882D-A897519242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93ED-855E-4242-841C-34E709014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19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6DFE-728E-4DD6-882D-A897519242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93ED-855E-4242-841C-34E709014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60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6DFE-728E-4DD6-882D-A897519242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93ED-855E-4242-841C-34E709014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194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6DFE-728E-4DD6-882D-A897519242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93ED-855E-4242-841C-34E709014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818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6DFE-728E-4DD6-882D-A897519242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93ED-855E-4242-841C-34E709014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35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6DFE-728E-4DD6-882D-A897519242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93ED-855E-4242-841C-34E709014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625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A6DFE-728E-4DD6-882D-A8975192424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093ED-855E-4242-841C-34E709014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1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170035" y="94143"/>
            <a:ext cx="57244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都型放課後等デイサービス事業</a:t>
            </a:r>
            <a:endParaRPr lang="en-US" altLang="ja-JP" sz="2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～保護者評価の結果～</a:t>
            </a:r>
            <a:endParaRPr lang="ja-JP" altLang="en-US" sz="2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82775" y="1067407"/>
            <a:ext cx="5749476" cy="3120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放課後等デイサービス みのり（一般社団法人みんなのいえ）</a:t>
            </a: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284422"/>
              </p:ext>
            </p:extLst>
          </p:nvPr>
        </p:nvGraphicFramePr>
        <p:xfrm>
          <a:off x="282775" y="1472502"/>
          <a:ext cx="6401489" cy="467227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03233">
                  <a:extLst>
                    <a:ext uri="{9D8B030D-6E8A-4147-A177-3AD203B41FA5}">
                      <a16:colId xmlns:a16="http://schemas.microsoft.com/office/drawing/2014/main" val="1383016"/>
                    </a:ext>
                  </a:extLst>
                </a:gridCol>
                <a:gridCol w="5998256">
                  <a:extLst>
                    <a:ext uri="{9D8B030D-6E8A-4147-A177-3AD203B41FA5}">
                      <a16:colId xmlns:a16="http://schemas.microsoft.com/office/drawing/2014/main" val="3935959881"/>
                    </a:ext>
                  </a:extLst>
                </a:gridCol>
              </a:tblGrid>
              <a:tr h="3304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Q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設問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880045"/>
                  </a:ext>
                </a:extLst>
              </a:tr>
              <a:tr h="37581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室内が整理整頓され、清潔感がある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435140"/>
                  </a:ext>
                </a:extLst>
              </a:tr>
              <a:tr h="3304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2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子どもがケガをしないよう、安全面での配慮が行き届いている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214738"/>
                  </a:ext>
                </a:extLst>
              </a:tr>
              <a:tr h="3304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3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職員の言葉遣いや態度が丁寧である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165796"/>
                  </a:ext>
                </a:extLst>
              </a:tr>
              <a:tr h="3304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4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支援上の要望や課題について十分な聞き取りが行われている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617110"/>
                  </a:ext>
                </a:extLst>
              </a:tr>
              <a:tr h="3304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5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アセスメントの内容が個別支援計画に適切に反映されている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043379"/>
                  </a:ext>
                </a:extLst>
              </a:tr>
              <a:tr h="3304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6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サービス提供の記録が具体的で、支援した内容がわかりやすく表現されている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727680"/>
                  </a:ext>
                </a:extLst>
              </a:tr>
              <a:tr h="3304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7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子どもの特性に合わせて工夫を凝らした支援を行っている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6387523"/>
                  </a:ext>
                </a:extLst>
              </a:tr>
              <a:tr h="3304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8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子どもが楽しめるイベントや地域との交流がある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547207"/>
                  </a:ext>
                </a:extLst>
              </a:tr>
              <a:tr h="3304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9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悩みなどの相談がしやすく、適切な助言をもらうことができる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6737256"/>
                  </a:ext>
                </a:extLst>
              </a:tr>
              <a:tr h="3304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子どもの成長を感じる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715826"/>
                  </a:ext>
                </a:extLst>
              </a:tr>
              <a:tr h="3304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11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放課後等デイサービスを利用することで保護者の心身の負担が軽減された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4961951"/>
                  </a:ext>
                </a:extLst>
              </a:tr>
              <a:tr h="3304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子どもが通所を楽しみにしている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229659"/>
                  </a:ext>
                </a:extLst>
              </a:tr>
              <a:tr h="3304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13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事業所の支援に満足している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8197192"/>
                  </a:ext>
                </a:extLst>
              </a:tr>
            </a:tbl>
          </a:graphicData>
        </a:graphic>
      </p:graphicFrame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3393897447"/>
              </p:ext>
            </p:extLst>
          </p:nvPr>
        </p:nvGraphicFramePr>
        <p:xfrm>
          <a:off x="6927184" y="1067407"/>
          <a:ext cx="4832000" cy="5077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8630729" y="134052"/>
            <a:ext cx="1890769" cy="5319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令和４年度第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回実施分</a:t>
            </a:r>
            <a:endParaRPr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0393998" y="1237028"/>
            <a:ext cx="1052582" cy="2848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回答数：</a:t>
            </a:r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10</a:t>
            </a:r>
            <a:endParaRPr lang="ja-JP" altLang="en-US" sz="12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9347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193</Words>
  <Application>Microsoft Office PowerPoint</Application>
  <PresentationFormat>ワイド画面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1</cp:revision>
  <dcterms:created xsi:type="dcterms:W3CDTF">2022-12-23T09:31:05Z</dcterms:created>
  <dcterms:modified xsi:type="dcterms:W3CDTF">2022-12-23T09:32:09Z</dcterms:modified>
</cp:coreProperties>
</file>